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61" r:id="rId6"/>
    <p:sldId id="262" r:id="rId7"/>
    <p:sldId id="267" r:id="rId8"/>
    <p:sldId id="263" r:id="rId9"/>
    <p:sldId id="264" r:id="rId10"/>
    <p:sldId id="265" r:id="rId11"/>
    <p:sldId id="270" r:id="rId12"/>
    <p:sldId id="271" r:id="rId13"/>
    <p:sldId id="272" r:id="rId14"/>
    <p:sldId id="274" r:id="rId15"/>
    <p:sldId id="266" r:id="rId16"/>
    <p:sldId id="275" r:id="rId17"/>
    <p:sldId id="293" r:id="rId18"/>
    <p:sldId id="276" r:id="rId19"/>
    <p:sldId id="290" r:id="rId20"/>
    <p:sldId id="278" r:id="rId21"/>
    <p:sldId id="284" r:id="rId22"/>
    <p:sldId id="286" r:id="rId23"/>
    <p:sldId id="285" r:id="rId24"/>
    <p:sldId id="295" r:id="rId25"/>
    <p:sldId id="283" r:id="rId26"/>
    <p:sldId id="282" r:id="rId27"/>
    <p:sldId id="277" r:id="rId28"/>
    <p:sldId id="279" r:id="rId29"/>
    <p:sldId id="280" r:id="rId30"/>
    <p:sldId id="287" r:id="rId31"/>
    <p:sldId id="297" r:id="rId32"/>
    <p:sldId id="298" r:id="rId33"/>
    <p:sldId id="299" r:id="rId34"/>
    <p:sldId id="300" r:id="rId35"/>
    <p:sldId id="301" r:id="rId36"/>
    <p:sldId id="296" r:id="rId3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D3D3"/>
    <a:srgbClr val="252525"/>
    <a:srgbClr val="FF72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AA48D-EE56-47C8-AC7A-01D31982A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leo" panose="020F0502020204030203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DEFED-A8A4-4640-A9B5-51265FA72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AT" dirty="0"/>
              <a:t>Untertitel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F2570F-6845-4EAA-B030-29DC980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868AD-2D23-46AB-AA9B-AC2673C0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2D19-9E9D-4734-9C18-D4CFD6F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516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8423F-A69D-4464-BD1E-618812EE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64039-EA41-4F09-9D77-618733C47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1D1D8-58B1-4A06-AF76-2D951DBC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C921D9-A006-4ACF-9627-27FB0D8D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64355-CC44-4BB9-809F-1D825A40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318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CB4F69-4D78-4B6A-ADBD-833A7FD1B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7F3C23-210D-427B-9CC3-D361332E3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C1A084-F71C-4D94-A363-675BF200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3C72AC-D708-4625-AEFF-6675E670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D88D73-E835-4B81-98BD-7664D3B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112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3B6939-74EC-40B2-8718-FB416B2F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F041E9-DAF4-4DAA-B855-2B569ADC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 sz="32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85783" indent="-228594">
              <a:buFont typeface="Arial" panose="020B0604020202020204" pitchFamily="34" charset="0"/>
              <a:buChar char="•"/>
              <a:defRPr sz="26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1142971" indent="-228594">
              <a:buFont typeface="Arial" panose="020B0604020202020204" pitchFamily="34" charset="0"/>
              <a:buChar char="•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600160" indent="-228594">
              <a:buFont typeface="Arial" panose="020B0604020202020204" pitchFamily="34" charset="0"/>
              <a:buChar char="•"/>
              <a:defRPr sz="22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057349" indent="-228594">
              <a:buFont typeface="Arial" panose="020B0604020202020204" pitchFamily="34" charset="0"/>
              <a:buChar char="•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31963F-F626-4592-8C28-8EB719F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F0356-C1F1-4CD9-8DA1-6B72C472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1F9F8F-6D6A-4EA1-B888-D3E36CA6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9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0D4D1-E7A8-4074-8C72-69619C56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5CFBB-D6B1-4F8C-AF11-FD48C25D0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79015A-D91A-4140-BC00-ADF087D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F89431-B7B0-459A-B5D9-5D4E5DE9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DE491-D850-406C-B758-63EFC415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5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8734A-D11C-4E87-A297-60C57A72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1A68-6265-4779-AFFD-A9AF9DB8F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F0F219-70BB-4BC8-8B16-090D4AB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29DD68-509C-4B3B-8E36-923B7FC7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1A44E-3367-4621-9496-5C9F5A48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261FAC-954A-4DCF-97ED-958183E3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30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FD491-7CBD-40DD-BA04-FD149535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A87D88-BABD-49E4-879D-FB1DADA6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35AE9E-2BD0-47AD-891C-95278650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E9507C-35C0-45D9-B8C7-003F53EDD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645EA5-FA26-4802-8C66-9275E5B92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F47D7A7-B1BC-4F9A-93C1-2ABEEF18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A75A4E-2F5F-4877-B5F5-57AD0FCBF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E2283D-86FF-4144-B704-7F0AD8BC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286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D0883-44F4-4E96-8F24-5B1CD8A2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1462E6-7B6B-4B85-B353-17688F55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67933-B733-4453-AE97-F24F86EB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00692E-24BF-4341-AA35-B415CA0D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60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BF1DC7-B827-409E-AC13-FCE6DCA5F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2B005DE-BCF4-4EDC-B0B8-5CEE5C72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9E6FA9-E052-46CC-8A96-1AC25534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532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BCB39-701A-4014-B36B-B05CE25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D8C003-F677-4F7A-9729-CDAEC756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D7CBC6-4593-4C46-A998-E274E0484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E5754B-8566-4EA1-885D-A6F8C872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6DAFB4-E029-4BBB-B881-04B8B621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46F632-8780-4B88-BAEF-EC38466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409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4FD73-8969-46F6-BD39-4B629B9B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E1F576-A24B-45DB-9D5B-B2157B895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7EDA7F-EA77-4908-9A5B-8585146C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9207F-D948-49BF-BBC8-83DCD44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18E402-3EFB-44F2-8640-86B63BB07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3476C7-946E-49BA-8BA6-37291624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8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CBDE6D-A567-4522-BE4B-F1675DF2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A9188-576D-43E2-9D50-7A48EE47B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5A8CF1-8F7F-4035-B94B-D2A055D62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5A8B5-8EE3-42E8-AA6D-C0F20B6D2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91391B-A841-45CD-8F49-F01DD3CBF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10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7260"/>
          </a:solidFill>
          <a:latin typeface="Ale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B1446-D6BE-4976-8B4E-1627150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8239C-6554-4B52-BE10-0A2A30C6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959" y="1825627"/>
            <a:ext cx="6797843" cy="4533611"/>
          </a:xfrm>
        </p:spPr>
        <p:txBody>
          <a:bodyPr>
            <a:normAutofit fontScale="92500" lnSpcReduction="20000"/>
          </a:bodyPr>
          <a:lstStyle/>
          <a:p>
            <a:r>
              <a:rPr lang="de-AT" dirty="0"/>
              <a:t>Simulation + Live-View</a:t>
            </a:r>
          </a:p>
          <a:p>
            <a:endParaRPr lang="de-AT" dirty="0"/>
          </a:p>
          <a:p>
            <a:r>
              <a:rPr lang="de-AT" dirty="0"/>
              <a:t>Graph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debugging</a:t>
            </a:r>
            <a:r>
              <a:rPr lang="de-AT" dirty="0"/>
              <a:t> and </a:t>
            </a:r>
            <a:r>
              <a:rPr lang="de-AT" dirty="0" err="1"/>
              <a:t>testing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Firebase</a:t>
            </a:r>
            <a:endParaRPr lang="de-AT" dirty="0"/>
          </a:p>
          <a:p>
            <a:endParaRPr lang="de-AT" dirty="0"/>
          </a:p>
          <a:p>
            <a:r>
              <a:rPr lang="de-AT" dirty="0"/>
              <a:t>Running </a:t>
            </a:r>
            <a:r>
              <a:rPr lang="de-AT" dirty="0" err="1"/>
              <a:t>as</a:t>
            </a:r>
            <a:r>
              <a:rPr lang="de-AT" dirty="0"/>
              <a:t> a Service</a:t>
            </a:r>
          </a:p>
          <a:p>
            <a:endParaRPr lang="de-AT" dirty="0"/>
          </a:p>
          <a:p>
            <a:r>
              <a:rPr lang="de-AT" dirty="0" err="1"/>
              <a:t>Implemented</a:t>
            </a:r>
            <a:r>
              <a:rPr lang="de-AT" dirty="0"/>
              <a:t> </a:t>
            </a:r>
            <a:r>
              <a:rPr lang="de-AT" dirty="0" err="1"/>
              <a:t>according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PDF</a:t>
            </a:r>
          </a:p>
          <a:p>
            <a:pPr lvl="1"/>
            <a:r>
              <a:rPr lang="de-AT" dirty="0"/>
              <a:t>But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</a:t>
            </a:r>
            <a:r>
              <a:rPr lang="de-AT" dirty="0" err="1"/>
              <a:t>adjustments</a:t>
            </a:r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B11425-9402-49C6-8559-7E00B1BF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27" y="1690689"/>
            <a:ext cx="2753944" cy="489589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90CFF-B333-4F3F-BBBF-6E073B86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438532"/>
            <a:ext cx="11268103" cy="1252159"/>
          </a:xfrm>
        </p:spPr>
        <p:txBody>
          <a:bodyPr>
            <a:normAutofit fontScale="90000"/>
          </a:bodyPr>
          <a:lstStyle/>
          <a:p>
            <a:r>
              <a:rPr lang="de-AT" dirty="0"/>
              <a:t>Chart </a:t>
            </a:r>
            <a:br>
              <a:rPr lang="de-AT" dirty="0"/>
            </a:br>
            <a:r>
              <a:rPr lang="de-AT" dirty="0"/>
              <a:t>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675719-DA11-42EB-ABDF-2106D93B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5397" y="2066587"/>
            <a:ext cx="2395452" cy="411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000" dirty="0" err="1"/>
              <a:t>Measured</a:t>
            </a:r>
            <a:r>
              <a:rPr lang="de-AT" sz="2000" dirty="0"/>
              <a:t> </a:t>
            </a:r>
            <a:r>
              <a:rPr lang="de-AT" sz="2000" dirty="0" err="1"/>
              <a:t>values</a:t>
            </a:r>
            <a:endParaRPr lang="de-AT" sz="2000" dirty="0"/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/>
              <a:t>Max + Min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974B5-7D23-4478-930D-A5458F96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33" b="7808"/>
          <a:stretch/>
        </p:blipFill>
        <p:spPr>
          <a:xfrm>
            <a:off x="4533249" y="438534"/>
            <a:ext cx="5339541" cy="61378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F8A1DA4-4206-4886-8BF0-A77651F9D862}"/>
              </a:ext>
            </a:extLst>
          </p:cNvPr>
          <p:cNvCxnSpPr>
            <a:cxnSpLocks/>
          </p:cNvCxnSpPr>
          <p:nvPr/>
        </p:nvCxnSpPr>
        <p:spPr>
          <a:xfrm>
            <a:off x="4125922" y="2269368"/>
            <a:ext cx="1418709" cy="3232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AA88E7-19D2-4330-9CE0-CEF890704800}"/>
              </a:ext>
            </a:extLst>
          </p:cNvPr>
          <p:cNvCxnSpPr>
            <a:cxnSpLocks/>
          </p:cNvCxnSpPr>
          <p:nvPr/>
        </p:nvCxnSpPr>
        <p:spPr>
          <a:xfrm>
            <a:off x="3391629" y="3066076"/>
            <a:ext cx="2610200" cy="1071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2A42491-2100-4E8F-8A23-825C43B89DF0}"/>
              </a:ext>
            </a:extLst>
          </p:cNvPr>
          <p:cNvCxnSpPr>
            <a:cxnSpLocks/>
          </p:cNvCxnSpPr>
          <p:nvPr/>
        </p:nvCxnSpPr>
        <p:spPr>
          <a:xfrm flipH="1">
            <a:off x="8902974" y="3066074"/>
            <a:ext cx="1377141" cy="8429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ED6105C-FC25-4069-94EA-E7F3098D68A4}"/>
              </a:ext>
            </a:extLst>
          </p:cNvPr>
          <p:cNvCxnSpPr>
            <a:cxnSpLocks/>
          </p:cNvCxnSpPr>
          <p:nvPr/>
        </p:nvCxnSpPr>
        <p:spPr>
          <a:xfrm flipH="1">
            <a:off x="8246269" y="2294718"/>
            <a:ext cx="2033847" cy="11174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A53CB67A-AF6B-4B6B-B2B0-8A65685181F4}"/>
              </a:ext>
            </a:extLst>
          </p:cNvPr>
          <p:cNvSpPr txBox="1">
            <a:spLocks/>
          </p:cNvSpPr>
          <p:nvPr/>
        </p:nvSpPr>
        <p:spPr>
          <a:xfrm>
            <a:off x="10280114" y="2066587"/>
            <a:ext cx="2395452" cy="411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dirty="0"/>
              <a:t>Threshold</a:t>
            </a:r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 err="1"/>
              <a:t>Detected</a:t>
            </a:r>
            <a:r>
              <a:rPr lang="de-AT" sz="2000" dirty="0"/>
              <a:t> </a:t>
            </a:r>
            <a:r>
              <a:rPr lang="de-AT" sz="2000" dirty="0" err="1"/>
              <a:t>steps</a:t>
            </a:r>
            <a:endParaRPr lang="de-AT" sz="2000" dirty="0"/>
          </a:p>
          <a:p>
            <a:endParaRPr lang="de-AT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8F1B95-E5EF-4FBE-BDBE-1FC975870083}"/>
              </a:ext>
            </a:extLst>
          </p:cNvPr>
          <p:cNvCxnSpPr>
            <a:cxnSpLocks/>
          </p:cNvCxnSpPr>
          <p:nvPr/>
        </p:nvCxnSpPr>
        <p:spPr>
          <a:xfrm>
            <a:off x="3391629" y="3066075"/>
            <a:ext cx="2610200" cy="23455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A9E85-0AAB-4835-A6C9-3C90173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morning</a:t>
            </a:r>
            <a:r>
              <a:rPr lang="de-AT" dirty="0"/>
              <a:t> </a:t>
            </a:r>
            <a:r>
              <a:rPr lang="de-AT" dirty="0" err="1"/>
              <a:t>walk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FH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29C541-A0FF-435B-8933-EFD11BC61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00" y="1825627"/>
            <a:ext cx="8968407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570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1572B-C7B7-4673-B089-8CF2BCC1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Competition Analysis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703D7-DFD8-4E2C-8EF0-D4A3CB12B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Accuracy</a:t>
            </a:r>
            <a:r>
              <a:rPr lang="de-AT" dirty="0"/>
              <a:t> </a:t>
            </a:r>
            <a:r>
              <a:rPr lang="de-AT" dirty="0" err="1"/>
              <a:t>compared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:</a:t>
            </a:r>
          </a:p>
          <a:p>
            <a:pPr lvl="1"/>
            <a:r>
              <a:rPr lang="de-AT" dirty="0"/>
              <a:t>Pedometer </a:t>
            </a:r>
          </a:p>
          <a:p>
            <a:pPr lvl="1"/>
            <a:r>
              <a:rPr lang="de-AT" dirty="0"/>
              <a:t>Huawei Health</a:t>
            </a:r>
          </a:p>
          <a:p>
            <a:pPr lvl="1"/>
            <a:r>
              <a:rPr lang="de-AT" dirty="0"/>
              <a:t>Schrittzähler</a:t>
            </a:r>
          </a:p>
          <a:p>
            <a:pPr lvl="1"/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9D24B-3C68-4E58-AEFC-91453F46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6"/>
          <a:stretch/>
        </p:blipFill>
        <p:spPr>
          <a:xfrm>
            <a:off x="4669156" y="4546575"/>
            <a:ext cx="3094319" cy="19463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E5EFC15-18CD-41E6-AE2B-1BCFC6F8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51"/>
          <a:stretch/>
        </p:blipFill>
        <p:spPr>
          <a:xfrm>
            <a:off x="919026" y="4552485"/>
            <a:ext cx="3094319" cy="158773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06AA78-E524-4807-8C5C-F3BBEF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03"/>
          <a:stretch/>
        </p:blipFill>
        <p:spPr>
          <a:xfrm>
            <a:off x="8419282" y="4546578"/>
            <a:ext cx="3221987" cy="193109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D71A1D1-CFB6-464B-903F-E9E8152E4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70424"/>
          <a:stretch/>
        </p:blipFill>
        <p:spPr>
          <a:xfrm>
            <a:off x="7422362" y="1933665"/>
            <a:ext cx="4218907" cy="132556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976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EFAA7-0B7A-477B-B2FA-57331202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UI </a:t>
            </a:r>
            <a:r>
              <a:rPr lang="de-AT" dirty="0" err="1"/>
              <a:t>is</a:t>
            </a:r>
            <a:r>
              <a:rPr lang="de-AT" dirty="0"/>
              <a:t> (</a:t>
            </a:r>
            <a:r>
              <a:rPr lang="de-AT" dirty="0" err="1"/>
              <a:t>almost</a:t>
            </a:r>
            <a:r>
              <a:rPr lang="de-AT" dirty="0"/>
              <a:t>) </a:t>
            </a:r>
            <a:r>
              <a:rPr lang="de-AT" dirty="0" err="1"/>
              <a:t>ready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3E0AA9-FE2D-4D98-B04E-401C2D4C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519" y="449381"/>
            <a:ext cx="3350443" cy="595924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C206F93-26B0-459F-AF96-00AC525507D8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6797843" cy="4533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dirty="0"/>
              <a:t>and </a:t>
            </a:r>
            <a:r>
              <a:rPr lang="de-AT" dirty="0" err="1"/>
              <a:t>waiting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functionality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8866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6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/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An Update.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7180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CBB61-F287-48B0-8946-80B54FBF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47A824-0ACB-46E2-9D87-4D117A5AC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Simulation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Heartrate</a:t>
            </a:r>
            <a:r>
              <a:rPr lang="de-AT" dirty="0"/>
              <a:t> Sensor</a:t>
            </a:r>
          </a:p>
          <a:p>
            <a:r>
              <a:rPr lang="de-AT" dirty="0"/>
              <a:t>Bluetooth LE </a:t>
            </a:r>
            <a:r>
              <a:rPr lang="de-AT" dirty="0" err="1"/>
              <a:t>connection</a:t>
            </a:r>
            <a:endParaRPr lang="de-AT" dirty="0"/>
          </a:p>
          <a:p>
            <a:r>
              <a:rPr lang="de-AT" dirty="0" err="1"/>
              <a:t>Calculate</a:t>
            </a:r>
            <a:endParaRPr lang="de-AT" dirty="0"/>
          </a:p>
          <a:p>
            <a:pPr lvl="1"/>
            <a:r>
              <a:rPr lang="de-AT" dirty="0"/>
              <a:t>Fitness</a:t>
            </a:r>
          </a:p>
          <a:p>
            <a:pPr lvl="1"/>
            <a:r>
              <a:rPr lang="de-AT" dirty="0"/>
              <a:t>Fatigue</a:t>
            </a:r>
          </a:p>
          <a:p>
            <a:pPr lvl="1"/>
            <a:r>
              <a:rPr lang="de-AT" dirty="0"/>
              <a:t>Performance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1058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F940808-767F-44C7-A9A6-A9887122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630" y="1690689"/>
            <a:ext cx="2701227" cy="48021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F5092ED-C8A8-424B-9C8B-4B5F26382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386" y="1690690"/>
            <a:ext cx="2701227" cy="480218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2" y="1690689"/>
            <a:ext cx="2701227" cy="480218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649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</a:t>
            </a:r>
            <a:r>
              <a:rPr lang="de-AT"/>
              <a:t>Monitoring #3</a:t>
            </a:r>
            <a:endParaRPr lang="de-AT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7" b="5918"/>
          <a:stretch/>
        </p:blipFill>
        <p:spPr>
          <a:xfrm>
            <a:off x="3426921" y="1690693"/>
            <a:ext cx="5338157" cy="425290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8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Time </a:t>
            </a:r>
            <a:r>
              <a:rPr lang="de-AT" dirty="0" err="1"/>
              <a:t>spent</a:t>
            </a:r>
            <a:r>
              <a:rPr lang="de-AT" dirty="0"/>
              <a:t> </a:t>
            </a:r>
            <a:r>
              <a:rPr lang="de-AT" dirty="0" err="1"/>
              <a:t>walking</a:t>
            </a:r>
            <a:r>
              <a:rPr lang="de-AT" dirty="0"/>
              <a:t> </a:t>
            </a:r>
            <a:r>
              <a:rPr lang="de-AT" dirty="0" err="1"/>
              <a:t>uphill</a:t>
            </a:r>
            <a:r>
              <a:rPr lang="de-AT" dirty="0"/>
              <a:t>/</a:t>
            </a:r>
            <a:r>
              <a:rPr lang="de-AT" dirty="0" err="1"/>
              <a:t>downhill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33926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27" y="1507390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36576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4769724" y="4141470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6034643" y="4141470"/>
            <a:ext cx="13876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158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6625595-C670-4C91-8266-FFB6B5BFC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3" y="150570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072" y="3656495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37307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454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B376D235-238F-4842-84C5-4DF646F20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#3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75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49149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181600"/>
            <a:ext cx="2652545" cy="1041426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49148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09602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EEC0D7E3-8D0C-4357-B6A4-71A622959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#4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49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723" y="4912359"/>
            <a:ext cx="1387626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327491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4912359"/>
            <a:ext cx="45721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EF66CC6-7718-448C-8A5A-3EFE21E734AD}"/>
              </a:ext>
            </a:extLst>
          </p:cNvPr>
          <p:cNvSpPr/>
          <p:nvPr/>
        </p:nvSpPr>
        <p:spPr>
          <a:xfrm>
            <a:off x="4769725" y="5792310"/>
            <a:ext cx="2652545" cy="43071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DE0B433-7AD4-4DEC-85D9-364B2BB7E1FB}"/>
              </a:ext>
            </a:extLst>
          </p:cNvPr>
          <p:cNvSpPr/>
          <p:nvPr/>
        </p:nvSpPr>
        <p:spPr>
          <a:xfrm>
            <a:off x="7376549" y="5544661"/>
            <a:ext cx="45721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293F61-D9A3-4240-BFA6-FEBEC7CC9DF7}"/>
              </a:ext>
            </a:extLst>
          </p:cNvPr>
          <p:cNvSpPr/>
          <p:nvPr/>
        </p:nvSpPr>
        <p:spPr>
          <a:xfrm>
            <a:off x="4769723" y="5544661"/>
            <a:ext cx="1387626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55426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#5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UI</a:t>
            </a:r>
          </a:p>
          <a:p>
            <a:r>
              <a:rPr lang="de-AT" dirty="0"/>
              <a:t>Second Implementation</a:t>
            </a:r>
          </a:p>
        </p:txBody>
      </p:sp>
      <p:pic>
        <p:nvPicPr>
          <p:cNvPr id="5" name="2017_12_15_22_49_02">
            <a:hlinkClick r:id="" action="ppaction://media"/>
            <a:extLst>
              <a:ext uri="{FF2B5EF4-FFF2-40B4-BE49-F238E27FC236}">
                <a16:creationId xmlns:a16="http://schemas.microsoft.com/office/drawing/2014/main" id="{2360F4C2-E0CD-48A9-84D7-BB0BFA5BBB0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7"/>
                </p14:media>
              </p:ext>
            </p:extLst>
          </p:nvPr>
        </p:nvPicPr>
        <p:blipFill rotWithShape="1">
          <a:blip r:embed="rId4"/>
          <a:srcRect l="34301" r="34344"/>
          <a:stretch/>
        </p:blipFill>
        <p:spPr>
          <a:xfrm>
            <a:off x="7555832" y="484995"/>
            <a:ext cx="3282215" cy="58880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0245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#6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35B293-2F54-4164-B0D2-3113986E2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43D3AC-6530-4E0D-8E2D-02765D3C6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343" y="1461156"/>
            <a:ext cx="2777314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6254BF1-0A26-400C-8E5F-8B6479765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486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587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code</a:t>
            </a:r>
            <a:r>
              <a:rPr lang="de-AT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de-AT" dirty="0" err="1"/>
              <a:t>Basically</a:t>
            </a:r>
            <a:r>
              <a:rPr lang="de-AT" dirty="0"/>
              <a:t> </a:t>
            </a:r>
            <a:r>
              <a:rPr lang="de-AT" dirty="0" err="1"/>
              <a:t>refactored</a:t>
            </a:r>
            <a:r>
              <a:rPr lang="de-AT" dirty="0"/>
              <a:t> </a:t>
            </a:r>
            <a:r>
              <a:rPr lang="de-AT" dirty="0" err="1"/>
              <a:t>everything</a:t>
            </a:r>
            <a:endParaRPr lang="de-AT" dirty="0"/>
          </a:p>
          <a:p>
            <a:r>
              <a:rPr lang="de-AT" dirty="0"/>
              <a:t>Factory Pattern</a:t>
            </a:r>
          </a:p>
          <a:p>
            <a:r>
              <a:rPr lang="de-AT" dirty="0"/>
              <a:t>Simulation </a:t>
            </a:r>
            <a:r>
              <a:rPr lang="de-AT" dirty="0" err="1"/>
              <a:t>for</a:t>
            </a:r>
            <a:r>
              <a:rPr lang="de-AT" dirty="0"/>
              <a:t> all </a:t>
            </a:r>
            <a:r>
              <a:rPr lang="de-AT" dirty="0" err="1"/>
              <a:t>sensors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Dependencies</a:t>
            </a:r>
            <a:endParaRPr lang="de-AT" dirty="0"/>
          </a:p>
          <a:p>
            <a:pPr lvl="1"/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AndroidAnnotations</a:t>
            </a:r>
            <a:endParaRPr lang="de-AT" dirty="0"/>
          </a:p>
          <a:p>
            <a:pPr lvl="1"/>
            <a:r>
              <a:rPr lang="de-AT" dirty="0" err="1"/>
              <a:t>Retrofit</a:t>
            </a:r>
            <a:endParaRPr lang="de-AT" dirty="0"/>
          </a:p>
          <a:p>
            <a:pPr lvl="1"/>
            <a:r>
              <a:rPr lang="de-AT" dirty="0" err="1"/>
              <a:t>EventBus</a:t>
            </a:r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C00112-1388-4A45-AD75-1865C9909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5" y="957263"/>
            <a:ext cx="2505075" cy="52197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43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#1 </a:t>
            </a:r>
            <a:r>
              <a:rPr lang="de-AT" sz="2800" dirty="0"/>
              <a:t>Energy </a:t>
            </a:r>
            <a:r>
              <a:rPr lang="de-AT" sz="2800" dirty="0" err="1"/>
              <a:t>Expenditure</a:t>
            </a:r>
            <a:endParaRPr lang="de-AT" dirty="0"/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B882A8FB-2F1A-4EA3-8DA1-A25196B43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93" y="1690692"/>
            <a:ext cx="7937413" cy="46215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935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#2 </a:t>
            </a:r>
            <a:r>
              <a:rPr lang="de-AT" sz="2800" dirty="0"/>
              <a:t>Heart Rate</a:t>
            </a:r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52FAD30-3A66-4869-80FD-9C26AEEA5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5" y="1690692"/>
            <a:ext cx="7938890" cy="46224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14324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#3 </a:t>
            </a:r>
            <a:r>
              <a:rPr lang="de-AT" sz="2800" dirty="0" err="1"/>
              <a:t>Step</a:t>
            </a:r>
            <a:r>
              <a:rPr lang="de-AT" sz="2800" dirty="0"/>
              <a:t> Count, </a:t>
            </a:r>
            <a:r>
              <a:rPr lang="de-AT" sz="2800" dirty="0" err="1"/>
              <a:t>Map</a:t>
            </a:r>
            <a:endParaRPr lang="de-AT" sz="28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0839D7-F770-4B38-BE33-5B8556EB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91"/>
            <a:ext cx="5134195" cy="298937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3C41142-3DDE-48C8-9EE6-8A9F78EC7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039" y="2876204"/>
            <a:ext cx="5259761" cy="30624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520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FE3DB-26ED-4DD5-A7DE-FC030AB0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DB322D-E9EA-4BAD-A873-A95B814A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49" y="2348834"/>
            <a:ext cx="2961107" cy="29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17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#4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6433A12-06F5-45CD-9E4E-0487B4802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Single Page</a:t>
            </a:r>
          </a:p>
          <a:p>
            <a:r>
              <a:rPr lang="de-AT" dirty="0" err="1"/>
              <a:t>Everything</a:t>
            </a:r>
            <a:r>
              <a:rPr lang="de-AT" dirty="0"/>
              <a:t> in JavaScript</a:t>
            </a:r>
          </a:p>
          <a:p>
            <a:pPr lvl="1"/>
            <a:r>
              <a:rPr lang="de-AT" dirty="0" err="1"/>
              <a:t>jQuery</a:t>
            </a:r>
            <a:r>
              <a:rPr lang="de-AT" dirty="0"/>
              <a:t>		-	</a:t>
            </a:r>
            <a:r>
              <a:rPr lang="de-AT" dirty="0" err="1"/>
              <a:t>why</a:t>
            </a:r>
            <a:r>
              <a:rPr lang="de-AT" dirty="0"/>
              <a:t> not?</a:t>
            </a:r>
          </a:p>
          <a:p>
            <a:pPr lvl="1"/>
            <a:r>
              <a:rPr lang="de-AT" dirty="0" err="1"/>
              <a:t>bootstrap</a:t>
            </a:r>
            <a:r>
              <a:rPr lang="de-AT" dirty="0"/>
              <a:t>	-	UI </a:t>
            </a:r>
            <a:r>
              <a:rPr lang="de-AT" dirty="0" err="1"/>
              <a:t>components</a:t>
            </a:r>
            <a:endParaRPr lang="de-AT" dirty="0"/>
          </a:p>
          <a:p>
            <a:pPr lvl="1"/>
            <a:r>
              <a:rPr lang="de-AT" dirty="0"/>
              <a:t>doT.js		-	</a:t>
            </a:r>
            <a:r>
              <a:rPr lang="de-AT" dirty="0" err="1"/>
              <a:t>template</a:t>
            </a:r>
            <a:r>
              <a:rPr lang="de-AT" dirty="0"/>
              <a:t> </a:t>
            </a:r>
            <a:r>
              <a:rPr lang="de-AT" dirty="0" err="1"/>
              <a:t>engine</a:t>
            </a:r>
            <a:endParaRPr lang="de-AT" dirty="0"/>
          </a:p>
          <a:p>
            <a:pPr lvl="1"/>
            <a:r>
              <a:rPr lang="de-AT" dirty="0"/>
              <a:t>firebase.js	-	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api</a:t>
            </a:r>
            <a:endParaRPr lang="de-AT" dirty="0"/>
          </a:p>
          <a:p>
            <a:pPr lvl="1"/>
            <a:r>
              <a:rPr lang="de-AT" dirty="0"/>
              <a:t>chart.js		-	</a:t>
            </a:r>
            <a:r>
              <a:rPr lang="de-AT" dirty="0" err="1"/>
              <a:t>charts</a:t>
            </a:r>
            <a:endParaRPr lang="de-AT" dirty="0"/>
          </a:p>
          <a:p>
            <a:pPr lvl="1"/>
            <a:r>
              <a:rPr lang="de-AT" dirty="0"/>
              <a:t>moment.js	-	date/</a:t>
            </a:r>
            <a:r>
              <a:rPr lang="de-AT" dirty="0" err="1"/>
              <a:t>dime</a:t>
            </a:r>
            <a:r>
              <a:rPr lang="de-AT" dirty="0"/>
              <a:t> </a:t>
            </a:r>
            <a:r>
              <a:rPr lang="de-AT" dirty="0" err="1"/>
              <a:t>library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636121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#1</a:t>
            </a:r>
          </a:p>
        </p:txBody>
      </p:sp>
      <p:pic>
        <p:nvPicPr>
          <p:cNvPr id="42" name="Inhaltsplatzhalter 41">
            <a:extLst>
              <a:ext uri="{FF2B5EF4-FFF2-40B4-BE49-F238E27FC236}">
                <a16:creationId xmlns:a16="http://schemas.microsoft.com/office/drawing/2014/main" id="{6E5D4EE7-BDEB-45A4-B2AC-C63954D3EF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2720"/>
            <a:ext cx="6090505" cy="3482240"/>
          </a:xfr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F1C3E06-5624-4C9F-868D-CB2A206CA5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991" y="1831512"/>
            <a:ext cx="4868217" cy="3644655"/>
          </a:xfrm>
          <a:prstGeom prst="rect">
            <a:avLst/>
          </a:prstGeom>
        </p:spPr>
      </p:pic>
      <p:sp>
        <p:nvSpPr>
          <p:cNvPr id="49" name="Pfeil: nach rechts 48">
            <a:extLst>
              <a:ext uri="{FF2B5EF4-FFF2-40B4-BE49-F238E27FC236}">
                <a16:creationId xmlns:a16="http://schemas.microsoft.com/office/drawing/2014/main" id="{1DE9C6F1-7028-453E-AA1C-F2792CC55F7D}"/>
              </a:ext>
            </a:extLst>
          </p:cNvPr>
          <p:cNvSpPr/>
          <p:nvPr/>
        </p:nvSpPr>
        <p:spPr>
          <a:xfrm>
            <a:off x="6101497" y="3295181"/>
            <a:ext cx="980939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83388EFF-45E6-47EB-A0EF-E7A4B079ACF2}"/>
              </a:ext>
            </a:extLst>
          </p:cNvPr>
          <p:cNvSpPr txBox="1"/>
          <p:nvPr/>
        </p:nvSpPr>
        <p:spPr>
          <a:xfrm>
            <a:off x="2434302" y="5394960"/>
            <a:ext cx="122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Raw Data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7CD2508-0D99-4379-A346-D0BEFCF7549C}"/>
              </a:ext>
            </a:extLst>
          </p:cNvPr>
          <p:cNvSpPr txBox="1"/>
          <p:nvPr/>
        </p:nvSpPr>
        <p:spPr>
          <a:xfrm>
            <a:off x="8736616" y="5394960"/>
            <a:ext cx="1903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Original Data</a:t>
            </a:r>
          </a:p>
          <a:p>
            <a:pPr algn="ctr"/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Resampled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733370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#2</a:t>
            </a:r>
          </a:p>
        </p:txBody>
      </p:sp>
      <p:pic>
        <p:nvPicPr>
          <p:cNvPr id="46" name="Grafik 45">
            <a:extLst>
              <a:ext uri="{FF2B5EF4-FFF2-40B4-BE49-F238E27FC236}">
                <a16:creationId xmlns:a16="http://schemas.microsoft.com/office/drawing/2014/main" id="{013BC7ED-57CA-474A-B818-F52D90619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57" y="1711565"/>
            <a:ext cx="5155794" cy="3859952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FA7DA3EB-4374-41E9-82F2-CC1D81329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651" y="1771918"/>
            <a:ext cx="4994564" cy="3739246"/>
          </a:xfrm>
          <a:prstGeom prst="rect">
            <a:avLst/>
          </a:prstGeom>
        </p:spPr>
      </p:pic>
      <p:sp>
        <p:nvSpPr>
          <p:cNvPr id="50" name="Pfeil: nach rechts 49">
            <a:extLst>
              <a:ext uri="{FF2B5EF4-FFF2-40B4-BE49-F238E27FC236}">
                <a16:creationId xmlns:a16="http://schemas.microsoft.com/office/drawing/2014/main" id="{D0223098-D063-46D2-811F-2B8223993116}"/>
              </a:ext>
            </a:extLst>
          </p:cNvPr>
          <p:cNvSpPr/>
          <p:nvPr/>
        </p:nvSpPr>
        <p:spPr>
          <a:xfrm>
            <a:off x="5663622" y="3507723"/>
            <a:ext cx="864756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12741964-BA47-4AFC-8E07-9FC437CEDDB2}"/>
              </a:ext>
            </a:extLst>
          </p:cNvPr>
          <p:cNvSpPr txBox="1"/>
          <p:nvPr/>
        </p:nvSpPr>
        <p:spPr>
          <a:xfrm>
            <a:off x="1616641" y="5551891"/>
            <a:ext cx="2235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FFT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of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256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samples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E6532E78-3B0E-4AD8-BD8B-AF09CDCD17AF}"/>
              </a:ext>
            </a:extLst>
          </p:cNvPr>
          <p:cNvSpPr txBox="1"/>
          <p:nvPr/>
        </p:nvSpPr>
        <p:spPr>
          <a:xfrm>
            <a:off x="7310703" y="5551891"/>
            <a:ext cx="4132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Respiration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Freq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. Over Time</a:t>
            </a:r>
          </a:p>
        </p:txBody>
      </p:sp>
    </p:spTree>
    <p:extLst>
      <p:ext uri="{BB962C8B-B14F-4D97-AF65-F5344CB8AC3E}">
        <p14:creationId xmlns:p14="http://schemas.microsoft.com/office/powerpoint/2010/main" val="14476737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DFC73-2136-4FF1-8DF5-98D5F7498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6AFE82-DC64-43CE-9B63-03DC5EE79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Implemented</a:t>
            </a:r>
            <a:r>
              <a:rPr lang="de-AT" dirty="0"/>
              <a:t> in </a:t>
            </a:r>
            <a:r>
              <a:rPr lang="de-AT" dirty="0" err="1"/>
              <a:t>Matlab</a:t>
            </a:r>
            <a:endParaRPr lang="de-AT" dirty="0"/>
          </a:p>
          <a:p>
            <a:endParaRPr lang="de-AT" dirty="0"/>
          </a:p>
          <a:p>
            <a:r>
              <a:rPr lang="de-AT" dirty="0"/>
              <a:t>Not </a:t>
            </a:r>
            <a:r>
              <a:rPr lang="de-AT" dirty="0" err="1"/>
              <a:t>sure</a:t>
            </a:r>
            <a:r>
              <a:rPr lang="de-AT" dirty="0"/>
              <a:t>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calculations</a:t>
            </a:r>
            <a:r>
              <a:rPr lang="de-AT" dirty="0"/>
              <a:t> </a:t>
            </a:r>
            <a:r>
              <a:rPr lang="de-AT" dirty="0" err="1"/>
              <a:t>are</a:t>
            </a:r>
            <a:r>
              <a:rPr lang="de-AT" dirty="0"/>
              <a:t>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  <a:p>
            <a:r>
              <a:rPr lang="de-AT" dirty="0"/>
              <a:t>Time (on x-</a:t>
            </a:r>
            <a:r>
              <a:rPr lang="de-AT" dirty="0" err="1"/>
              <a:t>axis</a:t>
            </a:r>
            <a:r>
              <a:rPr lang="de-AT" dirty="0"/>
              <a:t>) not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391450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68EA8-3FF3-4140-9E4B-CF5752B81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 Steps (Jiménez) #1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6508E09-920C-452F-94F7-1F1753AC3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65" y="1559846"/>
            <a:ext cx="5342857" cy="400000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AB1B02B-DF7E-4191-8480-D1DA28CB9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599" y="1559846"/>
            <a:ext cx="5342857" cy="40000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6395781-7CD2-4D84-9333-7FC25A1DAE84}"/>
              </a:ext>
            </a:extLst>
          </p:cNvPr>
          <p:cNvSpPr txBox="1"/>
          <p:nvPr/>
        </p:nvSpPr>
        <p:spPr>
          <a:xfrm>
            <a:off x="1418777" y="5539024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magnitude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acceleration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9AE797D-2910-4C11-982A-2F17387FA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226" y="5824550"/>
            <a:ext cx="2295525" cy="60007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36A7A69-B93E-45A4-89BC-1C5F297069D0}"/>
              </a:ext>
            </a:extLst>
          </p:cNvPr>
          <p:cNvSpPr txBox="1"/>
          <p:nvPr/>
        </p:nvSpPr>
        <p:spPr>
          <a:xfrm>
            <a:off x="7613758" y="5455218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local</a:t>
            </a:r>
            <a:r>
              <a:rPr lang="de-AT" dirty="0"/>
              <a:t> </a:t>
            </a:r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variance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890DAA59-67ED-4A54-8C6B-BE7ABFC145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0" y="5908356"/>
            <a:ext cx="2650028" cy="67971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7712A16-CC85-4F8F-A1B7-94FE20E088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1865" y="6091050"/>
            <a:ext cx="210502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546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01087-A136-438E-89C6-B62BB5B0E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 Steps (Jiménez) #2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FA8DC46-80F1-400A-B24F-C36509F75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9" t="7175" r="8958" b="5173"/>
          <a:stretch/>
        </p:blipFill>
        <p:spPr>
          <a:xfrm>
            <a:off x="490194" y="1675967"/>
            <a:ext cx="4440025" cy="3506063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5D14231-D6C9-4D25-8A46-6CFEA31F92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5" r="8559"/>
          <a:stretch/>
        </p:blipFill>
        <p:spPr>
          <a:xfrm>
            <a:off x="6096000" y="1806921"/>
            <a:ext cx="5059117" cy="324415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41E5B05-29FF-4896-8FDD-F37325AF246A}"/>
              </a:ext>
            </a:extLst>
          </p:cNvPr>
          <p:cNvSpPr txBox="1"/>
          <p:nvPr/>
        </p:nvSpPr>
        <p:spPr>
          <a:xfrm>
            <a:off x="1671333" y="5158680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thresholds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and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steps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78078FE-992A-46AA-93DC-CEBCDEB50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182" y="5634485"/>
            <a:ext cx="1962755" cy="53002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F6EB92A-17D7-410E-869C-9EFD407C5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5182" y="6243326"/>
            <a:ext cx="1853739" cy="24954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5FE808FC-FA7A-4AE4-A2E4-D3A8A00B924E}"/>
              </a:ext>
            </a:extLst>
          </p:cNvPr>
          <p:cNvSpPr txBox="1"/>
          <p:nvPr/>
        </p:nvSpPr>
        <p:spPr>
          <a:xfrm>
            <a:off x="7188235" y="5044374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thresholds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and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steps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(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detailed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241960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That</a:t>
            </a:r>
            <a:r>
              <a:rPr lang="de-AT" dirty="0" err="1"/>
              <a:t>`</a:t>
            </a:r>
            <a:r>
              <a:rPr lang="de-AT" dirty="0" err="1">
                <a:latin typeface="Aleo" panose="020F0502020204030203" pitchFamily="34" charset="0"/>
              </a:rPr>
              <a:t>s</a:t>
            </a:r>
            <a:r>
              <a:rPr lang="de-AT" dirty="0">
                <a:latin typeface="Aleo" panose="020F0502020204030203" pitchFamily="34" charset="0"/>
              </a:rPr>
              <a:t> It!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7AEF-D4AF-4374-A8B0-778628C5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10E66-4505-4D4C-BF73-4C44A9CC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Android App</a:t>
            </a:r>
          </a:p>
          <a:p>
            <a:endParaRPr lang="de-AT" dirty="0"/>
          </a:p>
          <a:p>
            <a:r>
              <a:rPr lang="de-AT" dirty="0" err="1"/>
              <a:t>Specialized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>
                <a:latin typeface="Aleo" panose="020F0502020204030203" pitchFamily="34" charset="0"/>
              </a:rPr>
              <a:t>Mountaineers</a:t>
            </a:r>
            <a:endParaRPr lang="de-AT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4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110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91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More Details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soon</a:t>
            </a:r>
            <a:r>
              <a:rPr lang="de-AT" dirty="0"/>
              <a:t> ;)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021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18301A-01DA-42EE-AE6B-1521FED9E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546" r="1349" b="1054"/>
          <a:stretch/>
        </p:blipFill>
        <p:spPr>
          <a:xfrm>
            <a:off x="945147" y="1690688"/>
            <a:ext cx="2435716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A4ECD4E-6BFD-42D1-B49D-581FE6564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624" r="941" b="896"/>
          <a:stretch/>
        </p:blipFill>
        <p:spPr>
          <a:xfrm>
            <a:off x="4873959" y="1690688"/>
            <a:ext cx="2444084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87F5D50-FF93-4327-B2DF-18B69D151C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546" r="1050" b="897"/>
          <a:stretch/>
        </p:blipFill>
        <p:spPr>
          <a:xfrm>
            <a:off x="8921940" y="1690688"/>
            <a:ext cx="2431863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3719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2DB18A-E7C4-4C87-AD60-A610D5E0A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" t="702" r="1217" b="897"/>
          <a:stretch/>
        </p:blipFill>
        <p:spPr>
          <a:xfrm>
            <a:off x="6938800" y="1690689"/>
            <a:ext cx="2439151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73D1ED2-459F-4873-B09E-616980BAD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24" r="1414" b="975"/>
          <a:stretch/>
        </p:blipFill>
        <p:spPr>
          <a:xfrm>
            <a:off x="2672934" y="1690690"/>
            <a:ext cx="2431137" cy="433346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41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371</Words>
  <Application>Microsoft Office PowerPoint</Application>
  <PresentationFormat>Breitbild</PresentationFormat>
  <Paragraphs>135</Paragraphs>
  <Slides>36</Slides>
  <Notes>0</Notes>
  <HiddenSlides>1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36</vt:i4>
      </vt:variant>
    </vt:vector>
  </HeadingPairs>
  <TitlesOfParts>
    <vt:vector size="42" baseType="lpstr">
      <vt:lpstr>Aleo</vt:lpstr>
      <vt:lpstr>Arial</vt:lpstr>
      <vt:lpstr>Calibri</vt:lpstr>
      <vt:lpstr>Roboto</vt:lpstr>
      <vt:lpstr>Roboto Light</vt:lpstr>
      <vt:lpstr>Office</vt:lpstr>
      <vt:lpstr>Mountaineer</vt:lpstr>
      <vt:lpstr>Problem</vt:lpstr>
      <vt:lpstr>Solution</vt:lpstr>
      <vt:lpstr>Solution</vt:lpstr>
      <vt:lpstr>Functionality</vt:lpstr>
      <vt:lpstr>What kind of Details?</vt:lpstr>
      <vt:lpstr>Technical Stuff</vt:lpstr>
      <vt:lpstr>Planned Design</vt:lpstr>
      <vt:lpstr>Planned Design</vt:lpstr>
      <vt:lpstr>Pedometer</vt:lpstr>
      <vt:lpstr>Chart  Details</vt:lpstr>
      <vt:lpstr>Acceleration of morning walk to FH</vt:lpstr>
      <vt:lpstr>Competition Analysis</vt:lpstr>
      <vt:lpstr>UI is (almost) ready</vt:lpstr>
      <vt:lpstr>Thanks!</vt:lpstr>
      <vt:lpstr>Mountaineer</vt:lpstr>
      <vt:lpstr>Heart Rate Monitoring #1</vt:lpstr>
      <vt:lpstr>Heart Rate Monitoring #2</vt:lpstr>
      <vt:lpstr>Heart Rate Monitoring #3</vt:lpstr>
      <vt:lpstr>Android App #1</vt:lpstr>
      <vt:lpstr>Android App #2</vt:lpstr>
      <vt:lpstr>Android App #3</vt:lpstr>
      <vt:lpstr>Android App #4</vt:lpstr>
      <vt:lpstr>Android App #5</vt:lpstr>
      <vt:lpstr>Android App #6</vt:lpstr>
      <vt:lpstr>And in the code…</vt:lpstr>
      <vt:lpstr>Website #1 Energy Expenditure</vt:lpstr>
      <vt:lpstr>Website #2 Heart Rate</vt:lpstr>
      <vt:lpstr>Website #3 Step Count, Map</vt:lpstr>
      <vt:lpstr>Website #4</vt:lpstr>
      <vt:lpstr>Respiration Frequency #1</vt:lpstr>
      <vt:lpstr>Respiration Frequency #2</vt:lpstr>
      <vt:lpstr>Respiration Frequency #3</vt:lpstr>
      <vt:lpstr>Detect Steps (Jiménez) #1</vt:lpstr>
      <vt:lpstr>Detect Steps (Jiménez) #2</vt:lpstr>
      <vt:lpstr>That`s 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Mountaineer</dc:title>
  <dc:creator>Eva Jobst</dc:creator>
  <cp:lastModifiedBy>stefan</cp:lastModifiedBy>
  <cp:revision>135</cp:revision>
  <dcterms:created xsi:type="dcterms:W3CDTF">2017-11-16T19:56:11Z</dcterms:created>
  <dcterms:modified xsi:type="dcterms:W3CDTF">2018-01-11T15:47:10Z</dcterms:modified>
</cp:coreProperties>
</file>

<file path=docProps/thumbnail.jpeg>
</file>